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24"/>
  </p:notesMasterIdLst>
  <p:sldIdLst>
    <p:sldId id="256" r:id="rId2"/>
    <p:sldId id="260" r:id="rId3"/>
    <p:sldId id="297" r:id="rId4"/>
    <p:sldId id="296" r:id="rId5"/>
    <p:sldId id="298" r:id="rId6"/>
    <p:sldId id="299" r:id="rId7"/>
    <p:sldId id="280" r:id="rId8"/>
    <p:sldId id="282" r:id="rId9"/>
    <p:sldId id="284" r:id="rId10"/>
    <p:sldId id="301" r:id="rId11"/>
    <p:sldId id="291" r:id="rId12"/>
    <p:sldId id="265" r:id="rId13"/>
    <p:sldId id="269" r:id="rId14"/>
    <p:sldId id="270" r:id="rId15"/>
    <p:sldId id="264" r:id="rId16"/>
    <p:sldId id="293" r:id="rId17"/>
    <p:sldId id="275" r:id="rId18"/>
    <p:sldId id="300" r:id="rId19"/>
    <p:sldId id="272" r:id="rId20"/>
    <p:sldId id="276" r:id="rId21"/>
    <p:sldId id="278" r:id="rId22"/>
    <p:sldId id="295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ma\Desktop\Yeni%20klas&#246;r\GSTC%20SYS-&#199;AMYUVA%20BEACH\GSTC%20SYS-&#199;AMYUVA%20BEACH\Ki&#351;iba&#351;&#305;%20T&#252;ketim%20Hesaplama-&#199;AMYUVA%20BEAC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ma\Desktop\Yeni%20klas&#246;r\GSTC%20SYS-&#199;AMYUVA%20BEACH\GSTC%20SYS-&#199;AMYUVA%20BEACH\B.3%20YEREL%20B&#214;LGESEL%20SATINALMA\ST.SYS.LS.03%20TEDAR&#304;K&#199;&#304;%20L&#304;STES&#304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ma\Desktop\Yeni%20klas&#246;r\GSTC%20SYS-&#199;AMYUVA%20BEACH\GSTC%20SYS-&#199;AMYUVA%20BEACH\Ki&#351;iba&#351;&#305;%20T&#252;ketim%20Hesaplama-&#199;AMYUVA%20BEACH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ma\Desktop\Yeni%20klas&#246;r\GSTC%20SYS-&#199;AMYUVA%20BEACH\GSTC%20SYS-&#199;AMYUVA%20BEACH\Ki&#351;iba&#351;&#305;%20T&#252;ketim%20Hesaplama-&#199;AMYUVA%20BEA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ma\Desktop\Yeni%20klas&#246;r\GSTC%20SYS-&#199;AMYUVA%20BEACH\GSTC%20SYS-&#199;AMYUVA%20BEACH\Ki&#351;iba&#351;&#305;%20T&#252;ketim%20Hesaplama-&#199;AMYUVA%20BEAC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ma\Desktop\Yeni%20klas&#246;r\GSTC%20SYS-&#199;AMYUVA%20BEACH\GSTC%20SYS-&#199;AMYUVA%20BEACH\Ki&#351;iba&#351;&#305;%20T&#252;ketim%20Hesaplama-&#199;AMYUVA%20BEAC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ma\Desktop\Yeni%20klas&#246;r\GSTC%20SYS-&#199;AMYUVA%20BEACH\GSTC%20SYS-&#199;AMYUVA%20BEACH\Ki&#351;iba&#351;&#305;%20T&#252;ketim%20Hesaplama-&#199;AMYUVA%20BEAC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ma\Desktop\Yeni%20klas&#246;r\GSTC%20SYS-&#199;AMYUVA%20BEACH\GSTC%20SYS-&#199;AMYUVA%20BEACH\Ki&#351;iba&#351;&#305;%20T&#252;ketim%20Hesaplama-&#199;AMYUVA%20BEAC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ma\Desktop\Yeni%20klas&#246;r\GSTC%20SYS-&#199;AMYUVA%20BEACH\GSTC%20SYS-&#199;AMYUVA%20BEACH\Ki&#351;iba&#351;&#305;%20T&#252;ketim%20Hesaplama-&#199;AMYUVA%20BEAC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ma\Desktop\Yeni%20klas&#246;r\GSTC%20SYS-&#199;AMYUVA%20BEACH\GSTC%20SYS-&#199;AMYUVA%20BEACH\Ki&#351;iba&#351;&#305;%20T&#252;ketim%20Hesaplama-&#199;AMYUVA%20BEAC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lma\Desktop\Yeni%20klas&#246;r\GSTC%20SYS-&#199;AMYUVA%20BEACH\GSTC%20SYS-&#199;AMYUVA%20BEACH\Ki&#351;iba&#351;&#305;%20T&#252;ketim%20Hesaplama-&#199;AMYUVA%20BEACH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>
                <a:effectLst/>
              </a:rPr>
              <a:t>KİŞİBAŞI ELEKTRİK TÜKETİMİ</a:t>
            </a:r>
            <a:endParaRPr lang="tr-TR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İstatistik!$O$5</c:f>
              <c:numCache>
                <c:formatCode>0.00</c:formatCode>
                <c:ptCount val="1"/>
                <c:pt idx="0">
                  <c:v>10.692198622011318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3C-466B-85DF-5CFA62BC717E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İstatistik!$O$19</c:f>
              <c:numCache>
                <c:formatCode>0.00</c:formatCode>
                <c:ptCount val="1"/>
                <c:pt idx="0">
                  <c:v>7.57786607906759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3C-466B-85DF-5CFA62BC717E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İstatistik!$O$33</c:f>
              <c:numCache>
                <c:formatCode>0.00</c:formatCode>
                <c:ptCount val="1"/>
                <c:pt idx="0">
                  <c:v>3.9010330946835734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3C-466B-85DF-5CFA62BC7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9359440"/>
        <c:axId val="899358896"/>
        <c:axId val="0"/>
      </c:bar3DChart>
      <c:catAx>
        <c:axId val="89935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99358896"/>
        <c:crosses val="autoZero"/>
        <c:auto val="1"/>
        <c:lblAlgn val="ctr"/>
        <c:lblOffset val="100"/>
        <c:noMultiLvlLbl val="0"/>
      </c:catAx>
      <c:valAx>
        <c:axId val="89935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9935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>
                <a:effectLst/>
              </a:rPr>
              <a:t>2022 YEREL TEDARİKÇİ</a:t>
            </a:r>
            <a:endParaRPr lang="tr-T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v>2022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8691867403921784E-2"/>
                  <c:y val="-7.11743772241992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5B18BD-264E-4EF5-8634-B839887AFC55}" type="VALUE">
                      <a:rPr lang="en-US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solidFill>
                  <a:schemeClr val="bg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866949063632965E-2"/>
                      <c:h val="8.0628800403508283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YEREL TEDARİKÇİ</c:v>
              </c:pt>
            </c:strLit>
          </c:cat>
          <c:val>
            <c:numRef>
              <c:f>Sayfa1!$E$50</c:f>
              <c:numCache>
                <c:formatCode>0.00</c:formatCode>
                <c:ptCount val="1"/>
                <c:pt idx="0">
                  <c:v>95.555555555555557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A5-440C-8828-ABA020F3E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064256"/>
        <c:axId val="970065344"/>
        <c:axId val="0"/>
      </c:bar3DChart>
      <c:catAx>
        <c:axId val="9700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65344"/>
        <c:crosses val="autoZero"/>
        <c:auto val="1"/>
        <c:lblAlgn val="ctr"/>
        <c:lblOffset val="100"/>
        <c:noMultiLvlLbl val="0"/>
      </c:catAx>
      <c:valAx>
        <c:axId val="9700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effectLst/>
              </a:rPr>
              <a:t>SARF VE TEK KULLANIMLIK MALZEME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İstatistik!$O$13</c:f>
              <c:numCache>
                <c:formatCode>0.00</c:formatCode>
                <c:ptCount val="1"/>
                <c:pt idx="0">
                  <c:v>9.0457200219018077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61-4B64-A491-F319BB6B765B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İstatistik!$O$27</c:f>
              <c:numCache>
                <c:formatCode>0.00</c:formatCode>
                <c:ptCount val="1"/>
                <c:pt idx="0">
                  <c:v>9.1733740132694077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61-4B64-A491-F319BB6B765B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İstatistik!$O$42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61-4B64-A491-F319BB6B7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065888"/>
        <c:axId val="970070784"/>
        <c:axId val="0"/>
      </c:bar3DChart>
      <c:catAx>
        <c:axId val="9700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70784"/>
        <c:crosses val="autoZero"/>
        <c:auto val="1"/>
        <c:lblAlgn val="ctr"/>
        <c:lblOffset val="100"/>
        <c:noMultiLvlLbl val="0"/>
      </c:catAx>
      <c:valAx>
        <c:axId val="97007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6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>
                <a:effectLst/>
              </a:rPr>
              <a:t>KİŞİBAŞI SU TÜKETİMİ</a:t>
            </a:r>
            <a:endParaRPr lang="tr-TR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İstatistik!$O$6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63-4468-8FB4-8ADF3B40E232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İstatistik!$O$20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63-4468-8FB4-8ADF3B40E232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İstatistik!$O$34</c:f>
              <c:numCache>
                <c:formatCode>0.00</c:formatCode>
                <c:ptCount val="1"/>
                <c:pt idx="0">
                  <c:v>0.34285057074671499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63-4468-8FB4-8ADF3B40E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9359984"/>
        <c:axId val="899362704"/>
        <c:axId val="0"/>
      </c:bar3DChart>
      <c:catAx>
        <c:axId val="89935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99362704"/>
        <c:crosses val="autoZero"/>
        <c:auto val="1"/>
        <c:lblAlgn val="ctr"/>
        <c:lblOffset val="100"/>
        <c:noMultiLvlLbl val="0"/>
      </c:catAx>
      <c:valAx>
        <c:axId val="89936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9935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>
                <a:effectLst/>
              </a:rPr>
              <a:t>KİŞİBAŞI MAZOT TÜKETİMİ</a:t>
            </a:r>
            <a:endParaRPr lang="tr-TR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İstatistik!$O$9</c:f>
              <c:numCache>
                <c:formatCode>0.00</c:formatCode>
                <c:ptCount val="1"/>
                <c:pt idx="0">
                  <c:v>6.2822139076473812E-2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52-4728-AA59-C9F7B557A27B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İstatistik!$O$23</c:f>
              <c:numCache>
                <c:formatCode>0.00</c:formatCode>
                <c:ptCount val="1"/>
                <c:pt idx="0">
                  <c:v>4.8534392303097806E-2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52-4728-AA59-C9F7B557A27B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İstatistik!$O$37</c:f>
              <c:numCache>
                <c:formatCode>0.00</c:formatCode>
                <c:ptCount val="1"/>
                <c:pt idx="0">
                  <c:v>5.5054486903016189E-2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52-4728-AA59-C9F7B557A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072960"/>
        <c:axId val="970073504"/>
        <c:axId val="0"/>
      </c:bar3DChart>
      <c:catAx>
        <c:axId val="97007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73504"/>
        <c:crosses val="autoZero"/>
        <c:auto val="1"/>
        <c:lblAlgn val="ctr"/>
        <c:lblOffset val="100"/>
        <c:noMultiLvlLbl val="0"/>
      </c:catAx>
      <c:valAx>
        <c:axId val="97007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7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>
                <a:effectLst/>
              </a:rPr>
              <a:t>KİŞİBAŞI BENZİN MİKTARI</a:t>
            </a:r>
            <a:endParaRPr lang="tr-TR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İstatistik!$O$10</c:f>
              <c:numCache>
                <c:formatCode>0.00</c:formatCode>
                <c:ptCount val="1"/>
                <c:pt idx="0">
                  <c:v>8.7551104216097825E-2</c:v>
                </c:pt>
              </c:numCache>
            </c:numRef>
          </c:val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İstatistik!$O$24</c:f>
              <c:numCache>
                <c:formatCode>0.00</c:formatCode>
                <c:ptCount val="1"/>
                <c:pt idx="0">
                  <c:v>7.071964744055402E-2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64-4DC2-BCE7-6CA56133E2C6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İstatistik!$O$38</c:f>
              <c:numCache>
                <c:formatCode>0.00</c:formatCode>
                <c:ptCount val="1"/>
                <c:pt idx="0">
                  <c:v>8.4333649616147671E-2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64-4DC2-BCE7-6CA56133E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075136"/>
        <c:axId val="970072416"/>
        <c:axId val="0"/>
      </c:bar3DChart>
      <c:catAx>
        <c:axId val="97007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72416"/>
        <c:crosses val="autoZero"/>
        <c:auto val="1"/>
        <c:lblAlgn val="ctr"/>
        <c:lblOffset val="100"/>
        <c:noMultiLvlLbl val="0"/>
      </c:catAx>
      <c:valAx>
        <c:axId val="97007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7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>
                <a:effectLst/>
              </a:rPr>
              <a:t>KİŞİBAŞI LPG TÜKETİMİ</a:t>
            </a:r>
            <a:endParaRPr lang="tr-TR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İstatistik!$O$7</c:f>
              <c:numCache>
                <c:formatCode>0.00</c:formatCode>
                <c:ptCount val="1"/>
                <c:pt idx="0">
                  <c:v>0.45628764373060776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AF-46D6-9327-FCBBD88F5BC9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İstatistik!$O$21</c:f>
              <c:numCache>
                <c:formatCode>0.00</c:formatCode>
                <c:ptCount val="1"/>
                <c:pt idx="0">
                  <c:v>1.0263783556911552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AF-46D6-9327-FCBBD88F5BC9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İstatistik!$O$35</c:f>
              <c:numCache>
                <c:formatCode>0.00</c:formatCode>
                <c:ptCount val="1"/>
                <c:pt idx="0">
                  <c:v>1.0263783556911552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AF-46D6-9327-FCBBD88F5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069152"/>
        <c:axId val="970074048"/>
        <c:axId val="0"/>
      </c:bar3DChart>
      <c:catAx>
        <c:axId val="97006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74048"/>
        <c:crosses val="autoZero"/>
        <c:auto val="1"/>
        <c:lblAlgn val="ctr"/>
        <c:lblOffset val="100"/>
        <c:noMultiLvlLbl val="0"/>
      </c:catAx>
      <c:valAx>
        <c:axId val="97007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6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>
                <a:effectLst/>
              </a:rPr>
              <a:t>KİŞİBAŞI KARIŞIK AMBALAJ MİKTARI</a:t>
            </a:r>
            <a:endParaRPr lang="tr-TR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ATIK MİKTARI</c:v>
              </c:pt>
            </c:strLit>
          </c:cat>
          <c:val>
            <c:numRef>
              <c:f>İstatistik!$O$11</c:f>
              <c:numCache>
                <c:formatCode>0.00</c:formatCode>
                <c:ptCount val="1"/>
                <c:pt idx="0">
                  <c:v>0.85234531848877537</c:v>
                </c:pt>
              </c:numCache>
            </c:numRef>
          </c:val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ATIK MİKTARI</c:v>
              </c:pt>
            </c:strLit>
          </c:cat>
          <c:val>
            <c:numRef>
              <c:f>İstatistik!$O$25</c:f>
              <c:numCache>
                <c:formatCode>0.00</c:formatCode>
                <c:ptCount val="1"/>
                <c:pt idx="0">
                  <c:v>0.75015739260981162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72-471A-B291-9B0683969A8A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ATIK MİKTARI</c:v>
              </c:pt>
            </c:strLit>
          </c:cat>
          <c:val>
            <c:numRef>
              <c:f>İstatistik!$O$39</c:f>
              <c:numCache>
                <c:formatCode>0.00</c:formatCode>
                <c:ptCount val="1"/>
                <c:pt idx="0">
                  <c:v>1.2159636562293339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72-471A-B291-9B0683969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061536"/>
        <c:axId val="970069696"/>
        <c:axId val="0"/>
      </c:bar3DChart>
      <c:catAx>
        <c:axId val="97006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69696"/>
        <c:crosses val="autoZero"/>
        <c:auto val="1"/>
        <c:lblAlgn val="ctr"/>
        <c:lblOffset val="100"/>
        <c:noMultiLvlLbl val="0"/>
      </c:catAx>
      <c:valAx>
        <c:axId val="97006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6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>
                <a:effectLst/>
              </a:rPr>
              <a:t>KİŞİBAŞI ATIK CAM MİKTARI</a:t>
            </a:r>
            <a:endParaRPr lang="tr-TR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ATIK MİKTARI</c:v>
              </c:pt>
            </c:strLit>
          </c:cat>
          <c:val>
            <c:numRef>
              <c:f>İstatistik!$O$12</c:f>
              <c:numCache>
                <c:formatCode>0.00</c:formatCode>
                <c:ptCount val="1"/>
                <c:pt idx="0">
                  <c:v>0.98991604307355352</c:v>
                </c:pt>
              </c:numCache>
            </c:numRef>
          </c:val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ATIK MİKTARI</c:v>
              </c:pt>
            </c:strLit>
          </c:cat>
          <c:val>
            <c:numRef>
              <c:f>İstatistik!$O$26</c:f>
              <c:numCache>
                <c:formatCode>0.00</c:formatCode>
                <c:ptCount val="1"/>
                <c:pt idx="0">
                  <c:v>0.98947487368234133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72-471A-B291-9B0683969A8A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ATIK MİKTARI</c:v>
              </c:pt>
            </c:strLit>
          </c:cat>
          <c:val>
            <c:numRef>
              <c:f>İstatistik!$O$40</c:f>
              <c:numCache>
                <c:formatCode>0.00</c:formatCode>
                <c:ptCount val="1"/>
                <c:pt idx="0">
                  <c:v>1.0457459961471003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72-471A-B291-9B0683969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071872"/>
        <c:axId val="970062080"/>
        <c:axId val="0"/>
      </c:bar3DChart>
      <c:catAx>
        <c:axId val="97007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62080"/>
        <c:crosses val="autoZero"/>
        <c:auto val="1"/>
        <c:lblAlgn val="ctr"/>
        <c:lblOffset val="100"/>
        <c:noMultiLvlLbl val="0"/>
      </c:catAx>
      <c:valAx>
        <c:axId val="97006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7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>
                <a:effectLst/>
              </a:rPr>
              <a:t>KİŞİBAŞI ORGANİK ATIK MİKTARI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TOPLAM TÜKETİM</c:v>
              </c:pt>
            </c:strLit>
          </c:cat>
          <c:val>
            <c:numRef>
              <c:f>İstatistik!$O$41</c:f>
              <c:numCache>
                <c:formatCode>0.00</c:formatCode>
                <c:ptCount val="1"/>
                <c:pt idx="0">
                  <c:v>4.6004772995198255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61-4B64-A491-F319BB6B7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074592"/>
        <c:axId val="970075680"/>
        <c:axId val="0"/>
      </c:bar3DChart>
      <c:catAx>
        <c:axId val="97007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75680"/>
        <c:crosses val="autoZero"/>
        <c:auto val="1"/>
        <c:lblAlgn val="ctr"/>
        <c:lblOffset val="100"/>
        <c:noMultiLvlLbl val="0"/>
      </c:catAx>
      <c:valAx>
        <c:axId val="97007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7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>
                <a:effectLst/>
              </a:rPr>
              <a:t>MİSAFİR MEMNUNİYETİ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MİSAFİR MEMNUNİYETİ</c:v>
              </c:pt>
            </c:strLit>
          </c:cat>
          <c:val>
            <c:numRef>
              <c:f>İstatistik!$O$14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6E-46BA-9726-1FF9B724EF0C}"/>
            </c:ext>
          </c:extLst>
        </c:ser>
        <c:ser>
          <c:idx val="1"/>
          <c:order val="1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MİSAFİR MEMNUNİYETİ</c:v>
              </c:pt>
            </c:strLit>
          </c:cat>
          <c:val>
            <c:numRef>
              <c:f>İstatistik!$O$28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6E-46BA-9726-1FF9B724EF0C}"/>
            </c:ext>
          </c:extLst>
        </c:ser>
        <c:ser>
          <c:idx val="2"/>
          <c:order val="2"/>
          <c:tx>
            <c:v>2023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MİSAFİR MEMNUNİYETİ</c:v>
              </c:pt>
            </c:strLit>
          </c:cat>
          <c:val>
            <c:numRef>
              <c:f>İstatistik!$O$43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6E-46BA-9726-1FF9B724E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076224"/>
        <c:axId val="970064800"/>
        <c:axId val="0"/>
      </c:bar3DChart>
      <c:catAx>
        <c:axId val="97007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64800"/>
        <c:crosses val="autoZero"/>
        <c:auto val="1"/>
        <c:lblAlgn val="ctr"/>
        <c:lblOffset val="100"/>
        <c:noMultiLvlLbl val="0"/>
      </c:catAx>
      <c:valAx>
        <c:axId val="97006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007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BB8FE-EA2F-483B-A52B-80BE7E1BD046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2614F-3AE7-4A40-82DB-AD7383CE3D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88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420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202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25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803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27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94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41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15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58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551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37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32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14F-3AE7-4A40-82DB-AD7383CE3DE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87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77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95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55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69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585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635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64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82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44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0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89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75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03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53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14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25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BE31A-3AC5-4411-902B-5790BB5A80E4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2BAE1B-6733-46E3-A383-B97FD97A3E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79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5491" y="3491453"/>
            <a:ext cx="12016509" cy="65360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SÜRDÜRÜLEBİLİRLİK RAPORU</a:t>
            </a:r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34" y="725831"/>
            <a:ext cx="2433484" cy="1956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0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96043" y="826249"/>
            <a:ext cx="636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Çevreye duyarlı </a:t>
            </a:r>
            <a:r>
              <a:rPr lang="tr-T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satınalma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faaliyetlerimiz;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411316" y="1739251"/>
            <a:ext cx="10140603" cy="3682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Tedarikçi firmalarımızı seçerken yerel olmasına, çevre duyarlılıklarına ve adil ticaret kavramına uyup uymadıklarını kontrol eder ve değerlendirmeyi bu kriterlere göre yaparız.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Paketli ürünler yerine dökme ürünler tercih ederiz,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Buklet ürünler yerine doldurulabilir dispanserleri tercih ederiz, </a:t>
            </a: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/>
              <a:t>Tedarikçilerimizi yerelden seçerek bölge ekonomisine katkı sağlarız,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Tek kullanımlık ürün miktarlarımızı azaltarak atık miktarlarımızı azaltmayı hedefleriz.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4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8232" y="1847273"/>
            <a:ext cx="10789921" cy="4250267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605497" y="2912622"/>
            <a:ext cx="4858327" cy="6834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800" dirty="0" smtClean="0"/>
              <a:t>2021-2022-2023 yılı kişi başı elektrik kullanım miktarımız,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306595" y="1818778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Elektrik </a:t>
            </a:r>
            <a:endParaRPr lang="tr-TR" sz="2000" dirty="0"/>
          </a:p>
        </p:txBody>
      </p:sp>
      <p:sp>
        <p:nvSpPr>
          <p:cNvPr id="11" name="Dikdörtgen 10"/>
          <p:cNvSpPr/>
          <p:nvPr/>
        </p:nvSpPr>
        <p:spPr>
          <a:xfrm>
            <a:off x="1088043" y="1309215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Sürdürülebilirlik Raporu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661964"/>
              </p:ext>
            </p:extLst>
          </p:nvPr>
        </p:nvGraphicFramePr>
        <p:xfrm>
          <a:off x="1411465" y="2356836"/>
          <a:ext cx="3871584" cy="442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Resi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9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3636" y="1542474"/>
            <a:ext cx="10894517" cy="3269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Elektrik tasarrufu uygulamalarımız; 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  <a:p>
            <a:pPr lvl="0"/>
            <a:r>
              <a:rPr lang="tr-TR" dirty="0"/>
              <a:t>Güneş enerjisinin </a:t>
            </a:r>
            <a:r>
              <a:rPr lang="tr-TR" dirty="0" smtClean="0"/>
              <a:t>%40’ı ön </a:t>
            </a:r>
            <a:r>
              <a:rPr lang="tr-TR" dirty="0"/>
              <a:t>ısıtmada kullanılmaktadır </a:t>
            </a:r>
          </a:p>
          <a:p>
            <a:pPr lvl="0"/>
            <a:r>
              <a:rPr lang="tr-TR" dirty="0" smtClean="0"/>
              <a:t>Bahçe aydınlatmalarımızı güneş enerjili seçerek elektrik kullanımını azaltmayı hedeflemekteyiz,</a:t>
            </a:r>
          </a:p>
          <a:p>
            <a:pPr lvl="0"/>
            <a:r>
              <a:rPr lang="tr-TR" dirty="0" smtClean="0"/>
              <a:t>Tesisteki tüm aydınlatmalarımızı </a:t>
            </a:r>
            <a:r>
              <a:rPr lang="tr-TR" dirty="0" err="1" smtClean="0"/>
              <a:t>led</a:t>
            </a:r>
            <a:r>
              <a:rPr lang="tr-TR" dirty="0" smtClean="0"/>
              <a:t> aydınlatmalardan seçerek elektrik tüketimini azaltmayı hedeflemekteyiz.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632988" y="857194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Sürdürülebilirlik Raporu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Resi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8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669010" y="1285431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Su Risk Haritamız</a:t>
            </a:r>
            <a:endParaRPr lang="tr-TR" sz="2000" dirty="0"/>
          </a:p>
        </p:txBody>
      </p:sp>
      <p:sp>
        <p:nvSpPr>
          <p:cNvPr id="6" name="Dikdörtgen 5"/>
          <p:cNvSpPr/>
          <p:nvPr/>
        </p:nvSpPr>
        <p:spPr>
          <a:xfrm>
            <a:off x="1669010" y="885321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Sürdürülebilirlik Raporu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2" y="2482279"/>
            <a:ext cx="11297231" cy="2267067"/>
          </a:xfrm>
          <a:prstGeom prst="rect">
            <a:avLst/>
          </a:prstGeom>
        </p:spPr>
      </p:pic>
      <p:pic>
        <p:nvPicPr>
          <p:cNvPr id="5" name="Resim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240443" y="1269036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Sürdürülebilirlik Raporu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979055" y="1864781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Su Risk Haritamız</a:t>
            </a:r>
            <a:endParaRPr lang="tr-TR" sz="2000" dirty="0"/>
          </a:p>
        </p:txBody>
      </p:sp>
      <p:sp>
        <p:nvSpPr>
          <p:cNvPr id="11" name="Dikdörtgen 10"/>
          <p:cNvSpPr/>
          <p:nvPr/>
        </p:nvSpPr>
        <p:spPr>
          <a:xfrm>
            <a:off x="979055" y="2460526"/>
            <a:ext cx="106587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Doğal Hayatı Koruma Vakfı yaptığı </a:t>
            </a:r>
            <a:r>
              <a:rPr lang="tr-TR" dirty="0" smtClean="0"/>
              <a:t>açıklamaya göre Antalya’nın </a:t>
            </a:r>
            <a:r>
              <a:rPr lang="tr-TR" dirty="0"/>
              <a:t>küreselde su riski yüksek kentler listesinde bulunduğuna dikkat çekmişti, dolayısıyla su kaynaklarının yönetiminde bir yandan faaliyetlerimizi </a:t>
            </a:r>
            <a:r>
              <a:rPr lang="tr-TR" dirty="0" smtClean="0"/>
              <a:t>gerçekleştirirken bir yandan </a:t>
            </a:r>
            <a:r>
              <a:rPr lang="tr-TR" dirty="0"/>
              <a:t>doğayı göz ardı eden yaklaşımlar ve sürdürülebilir olmayan uygulamalar karşısında durmalı ve üzerimize düşeni yapmalıyız.</a:t>
            </a:r>
          </a:p>
          <a:p>
            <a:pPr lvl="0"/>
            <a:r>
              <a:rPr lang="tr-TR" dirty="0" smtClean="0"/>
              <a:t>Dolayısıyla doğal kaynaklarımızı korumayı ve en verimli şekilde kullanmayı ilke edinmiş bir işletme olarak, </a:t>
            </a:r>
            <a:br>
              <a:rPr lang="tr-TR" dirty="0" smtClean="0"/>
            </a:br>
            <a:r>
              <a:rPr lang="tr-TR" dirty="0" smtClean="0"/>
              <a:t>Personellerimize gerekli eğitimleri, misafirlerimize gerekli bilgilendirmeleri yaparak bilinçlendirmek ve katkı sağlamak durumundayız, </a:t>
            </a:r>
            <a:br>
              <a:rPr lang="tr-TR" dirty="0" smtClean="0"/>
            </a:br>
            <a:r>
              <a:rPr lang="tr-TR" dirty="0" smtClean="0"/>
              <a:t>Özellikle susuzlukla karşı karşıya olan ülkemizde doğal kaynaklarımızı koruyarak faaliyetlerimizi gerçekleştirmekteyiz.</a:t>
            </a:r>
            <a:endParaRPr lang="tr-TR" dirty="0"/>
          </a:p>
        </p:txBody>
      </p:sp>
      <p:pic>
        <p:nvPicPr>
          <p:cNvPr id="5" name="Resi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3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693027" y="763926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Sürdürülebilirlik Raporu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9243" y="1275388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Su</a:t>
            </a:r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6605497" y="2912622"/>
            <a:ext cx="4858327" cy="6834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800" dirty="0" smtClean="0"/>
              <a:t>2023 yılı güncel kişi başı su kullanım miktarımız,</a:t>
            </a: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718867"/>
              </p:ext>
            </p:extLst>
          </p:nvPr>
        </p:nvGraphicFramePr>
        <p:xfrm>
          <a:off x="1226032" y="1675498"/>
          <a:ext cx="4712651" cy="497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837736" y="1493738"/>
            <a:ext cx="10695709" cy="4543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800" dirty="0"/>
              <a:t>Oda musluk </a:t>
            </a:r>
            <a:r>
              <a:rPr lang="tr-TR" sz="1800" dirty="0" err="1"/>
              <a:t>perlatörlerinin</a:t>
            </a:r>
            <a:r>
              <a:rPr lang="tr-TR" sz="1800" dirty="0"/>
              <a:t>, duş başlıklarının hava karışımlı olması, misafir bilgilendirmesi yapılması, şifon rezervuarının hacminin küçük olması </a:t>
            </a:r>
            <a:endParaRPr lang="tr-TR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/>
              <a:t>Genel alan </a:t>
            </a:r>
            <a:r>
              <a:rPr lang="tr-TR" sz="1800" dirty="0" err="1"/>
              <a:t>wc</a:t>
            </a:r>
            <a:r>
              <a:rPr lang="tr-TR" sz="1800" dirty="0"/>
              <a:t> lavabo ve mutfak içinde  bataryalarının fotoselli olması, misafire bilgilendirme yapılması, genel alanlar </a:t>
            </a:r>
            <a:r>
              <a:rPr lang="tr-TR" sz="1800" dirty="0" err="1"/>
              <a:t>wclerinde</a:t>
            </a:r>
            <a:r>
              <a:rPr lang="tr-TR" sz="1800" dirty="0"/>
              <a:t> şifon rezervuarının hacminin küçük </a:t>
            </a:r>
            <a:r>
              <a:rPr lang="tr-TR" sz="1800" dirty="0" smtClean="0"/>
              <a:t>olması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800" dirty="0"/>
              <a:t>Spring sulama sisteminin kullanılması ve sulamanın gece saatlerinde yapılması, peyzaj yapılırken az su ihtiyacı olan türlerin tercih </a:t>
            </a:r>
            <a:r>
              <a:rPr lang="tr-TR" sz="1800" dirty="0" smtClean="0"/>
              <a:t>edilmesi.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667163" y="836013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Sürdürülebilirlik Raporu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Resi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0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9242262" y="1406694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LPG</a:t>
            </a:r>
            <a:endParaRPr lang="tr-TR" sz="2000" dirty="0"/>
          </a:p>
        </p:txBody>
      </p:sp>
      <p:sp>
        <p:nvSpPr>
          <p:cNvPr id="11" name="Dikdörtgen 10"/>
          <p:cNvSpPr/>
          <p:nvPr/>
        </p:nvSpPr>
        <p:spPr>
          <a:xfrm>
            <a:off x="1799243" y="841553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Tüketimlerimiz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009711"/>
              </p:ext>
            </p:extLst>
          </p:nvPr>
        </p:nvGraphicFramePr>
        <p:xfrm>
          <a:off x="370626" y="1907030"/>
          <a:ext cx="4525839" cy="442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ikdörtgen 6"/>
          <p:cNvSpPr/>
          <p:nvPr/>
        </p:nvSpPr>
        <p:spPr>
          <a:xfrm>
            <a:off x="5048805" y="1394063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Benzin</a:t>
            </a:r>
            <a:endParaRPr lang="tr-TR" sz="2000" dirty="0"/>
          </a:p>
        </p:txBody>
      </p:sp>
      <p:sp>
        <p:nvSpPr>
          <p:cNvPr id="8" name="Dikdörtgen 7"/>
          <p:cNvSpPr/>
          <p:nvPr/>
        </p:nvSpPr>
        <p:spPr>
          <a:xfrm>
            <a:off x="1951643" y="1394063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Mazot</a:t>
            </a:r>
            <a:endParaRPr lang="tr-TR" sz="2000" dirty="0"/>
          </a:p>
        </p:txBody>
      </p:sp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470217"/>
              </p:ext>
            </p:extLst>
          </p:nvPr>
        </p:nvGraphicFramePr>
        <p:xfrm>
          <a:off x="4406622" y="2048327"/>
          <a:ext cx="4285094" cy="428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i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400641"/>
              </p:ext>
            </p:extLst>
          </p:nvPr>
        </p:nvGraphicFramePr>
        <p:xfrm>
          <a:off x="8023122" y="2060958"/>
          <a:ext cx="4296697" cy="427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Resim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9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1799243" y="841553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Atık Miktarlarımız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Grafik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255372"/>
              </p:ext>
            </p:extLst>
          </p:nvPr>
        </p:nvGraphicFramePr>
        <p:xfrm>
          <a:off x="205474" y="1523999"/>
          <a:ext cx="4405855" cy="523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k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412817"/>
              </p:ext>
            </p:extLst>
          </p:nvPr>
        </p:nvGraphicFramePr>
        <p:xfrm>
          <a:off x="4181972" y="1523999"/>
          <a:ext cx="4214776" cy="523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k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414581"/>
              </p:ext>
            </p:extLst>
          </p:nvPr>
        </p:nvGraphicFramePr>
        <p:xfrm>
          <a:off x="8158470" y="1523999"/>
          <a:ext cx="4456317" cy="523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Resim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9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636683" y="783155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Misafir Memnuniyeti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088043" y="1919624"/>
            <a:ext cx="10457412" cy="34282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 smtClean="0"/>
              <a:t/>
            </a:r>
            <a:br>
              <a:rPr lang="tr-TR" sz="1800" dirty="0" smtClean="0"/>
            </a:br>
            <a:endParaRPr lang="tr-TR" sz="1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124949" y="3214012"/>
            <a:ext cx="4001194" cy="83945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800" dirty="0" smtClean="0"/>
              <a:t>2021-2022-2023 yılı misafir memnuniyet oranımız,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1800" dirty="0" smtClean="0"/>
          </a:p>
        </p:txBody>
      </p:sp>
      <p:graphicFrame>
        <p:nvGraphicFramePr>
          <p:cNvPr id="10" name="Grafi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488526"/>
              </p:ext>
            </p:extLst>
          </p:nvPr>
        </p:nvGraphicFramePr>
        <p:xfrm>
          <a:off x="865240" y="1484669"/>
          <a:ext cx="4827638" cy="488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4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6299" y="1688717"/>
            <a:ext cx="10383519" cy="2199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dirty="0"/>
              <a:t>Sürdürülebilir bir dünya için;</a:t>
            </a:r>
          </a:p>
          <a:p>
            <a:pPr lvl="0"/>
            <a:r>
              <a:rPr lang="tr-TR" dirty="0"/>
              <a:t>Misafirlerimizden gelen öneri ve şikâyetlerin değerlendirilmesi, çözüme kavuşturulması ve geri bildirilmesine önem veririz.</a:t>
            </a:r>
          </a:p>
          <a:p>
            <a:pPr lvl="0"/>
            <a:r>
              <a:rPr lang="tr-TR" dirty="0"/>
              <a:t>Sürdürülebilirlik anlayışı doğrultusunda, çalışanlarımızı bilinçlendirmek, gelişimine katkıda bulunmak amacıyla eğitimlerimizi yapar ve her aşamada aktif rol almalarını sağlarız.</a:t>
            </a:r>
          </a:p>
          <a:p>
            <a:pPr lvl="0"/>
            <a:r>
              <a:rPr lang="tr-TR" dirty="0"/>
              <a:t>Tüm faaliyetlerimizde yasalara ve mevzuatlara uyarız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32990" y="814982"/>
            <a:ext cx="3465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Sürdürülebilirlik Politikamız</a:t>
            </a:r>
            <a:endParaRPr lang="tr-TR" sz="2000" dirty="0"/>
          </a:p>
        </p:txBody>
      </p:sp>
      <p:pic>
        <p:nvPicPr>
          <p:cNvPr id="4" name="Resi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5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088043" y="1269036"/>
            <a:ext cx="451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Bölge Ekonomisine Olan Katkımız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088043" y="1919624"/>
            <a:ext cx="10457412" cy="34282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 smtClean="0"/>
              <a:t/>
            </a:r>
            <a:br>
              <a:rPr lang="tr-TR" sz="1800" dirty="0" smtClean="0"/>
            </a:br>
            <a:endParaRPr lang="tr-TR" sz="1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124949" y="2741464"/>
            <a:ext cx="4001194" cy="13123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800" dirty="0" smtClean="0"/>
              <a:t>2022 yılında tedarikçilerimizin %95,56 yerel satıcılardan oluşmaktadır, bu oran bölge ekonomisine sağladığımız katkıyı göstermektedir.</a:t>
            </a:r>
          </a:p>
        </p:txBody>
      </p:sp>
      <p:graphicFrame>
        <p:nvGraphicFramePr>
          <p:cNvPr id="10" name="Grafi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254761"/>
              </p:ext>
            </p:extLst>
          </p:nvPr>
        </p:nvGraphicFramePr>
        <p:xfrm>
          <a:off x="706809" y="1780512"/>
          <a:ext cx="5556339" cy="448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5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772391" y="1378933"/>
            <a:ext cx="992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 ve 2022 yılı Sarf ve Tek Kullanımlık Malzeme 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605497" y="2912622"/>
            <a:ext cx="4858327" cy="6834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sz="1800" dirty="0" smtClean="0"/>
              <a:t>2021-2022 yılı kişi başı Sarf ve Tek Kullanımlık Malzeme kullanım miktarımız.</a:t>
            </a: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72800"/>
              </p:ext>
            </p:extLst>
          </p:nvPr>
        </p:nvGraphicFramePr>
        <p:xfrm>
          <a:off x="1141026" y="1995948"/>
          <a:ext cx="4384704" cy="467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5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0" y="0"/>
            <a:ext cx="10206234" cy="6805946"/>
          </a:xfrm>
          <a:prstGeom prst="rect">
            <a:avLst/>
          </a:prstGeom>
        </p:spPr>
      </p:pic>
      <p:sp>
        <p:nvSpPr>
          <p:cNvPr id="10" name="İçerik Yer Tutucusu 2"/>
          <p:cNvSpPr txBox="1">
            <a:spLocks/>
          </p:cNvSpPr>
          <p:nvPr/>
        </p:nvSpPr>
        <p:spPr>
          <a:xfrm>
            <a:off x="107718" y="5248147"/>
            <a:ext cx="11843193" cy="87094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‘’Doğaya </a:t>
            </a:r>
            <a:r>
              <a:rPr lang="tr-TR" sz="2400" dirty="0">
                <a:solidFill>
                  <a:schemeClr val="bg1"/>
                </a:solidFill>
              </a:rPr>
              <a:t>sahip çıkan geleceğine sahip çıkar</a:t>
            </a:r>
            <a:r>
              <a:rPr lang="tr-TR" sz="2400" dirty="0" smtClean="0">
                <a:solidFill>
                  <a:schemeClr val="bg1"/>
                </a:solidFill>
              </a:rPr>
              <a:t>.’’</a:t>
            </a:r>
            <a:r>
              <a:rPr lang="tr-TR" sz="2400" dirty="0">
                <a:solidFill>
                  <a:schemeClr val="bg1"/>
                </a:solidFill>
              </a:rPr>
              <a:t/>
            </a:r>
            <a:br>
              <a:rPr lang="tr-TR" sz="2400" dirty="0">
                <a:solidFill>
                  <a:schemeClr val="bg1"/>
                </a:solidFill>
              </a:rPr>
            </a:br>
            <a:r>
              <a:rPr lang="tr-TR" sz="2400" dirty="0" smtClean="0">
                <a:solidFill>
                  <a:schemeClr val="bg1"/>
                </a:solidFill>
              </a:rPr>
              <a:t>Türk Atasözü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0509" y="1172447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07718" y="4201075"/>
            <a:ext cx="11843193" cy="720437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800" dirty="0" smtClean="0">
                <a:solidFill>
                  <a:schemeClr val="bg1"/>
                </a:solidFill>
              </a:rPr>
              <a:t>TEŞEKKÜR EDERİZ…</a:t>
            </a:r>
            <a:endParaRPr lang="tr-TR" sz="4800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2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4844" y="1476280"/>
            <a:ext cx="10383519" cy="4656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b="1" dirty="0" smtClean="0"/>
              <a:t>ÇEVRE </a:t>
            </a:r>
            <a:r>
              <a:rPr lang="tr-TR" b="1" dirty="0"/>
              <a:t>KORUMA VE ATIK YÖNETİMİ POLİTİKAMIZ</a:t>
            </a:r>
            <a:endParaRPr lang="tr-TR" dirty="0"/>
          </a:p>
          <a:p>
            <a:pPr lvl="0"/>
            <a:r>
              <a:rPr lang="tr-TR" dirty="0"/>
              <a:t>Yasal düzenlemeler çerçevesinde faaliyetlerimizin çevre etki ve boyutunu değerlendirir ve etkimizin en aza indirilmesi için çalışmalar yaparız.</a:t>
            </a:r>
          </a:p>
          <a:p>
            <a:pPr lvl="0"/>
            <a:r>
              <a:rPr lang="tr-TR" dirty="0"/>
              <a:t>Atıklarımızı kaynağında azaltmak için satın alma aşamasında değerlendirme yaparız.</a:t>
            </a:r>
          </a:p>
          <a:p>
            <a:pPr lvl="0"/>
            <a:r>
              <a:rPr lang="tr-TR" dirty="0"/>
              <a:t>Atıklarımızı gruplarına ve tehlike sınıflarına göre en etkin şekilde ayırırız. Atıklarımızı sınıfına uygun lisanslı firmalara teslim ederiz.</a:t>
            </a:r>
          </a:p>
          <a:p>
            <a:pPr lvl="0"/>
            <a:r>
              <a:rPr lang="tr-TR" dirty="0"/>
              <a:t>Atık miktarını azaltmayı hedefleriz.</a:t>
            </a:r>
          </a:p>
          <a:p>
            <a:pPr lvl="0"/>
            <a:r>
              <a:rPr lang="tr-TR" dirty="0"/>
              <a:t>Atık ayrışımı, sıfır atık vb. konularda personellerimize eğitimler verir, bu konularda etkinlikler düzenleyerek misafirlerimizin farkındalığını sağlarız.</a:t>
            </a:r>
          </a:p>
          <a:p>
            <a:pPr lvl="0"/>
            <a:r>
              <a:rPr lang="tr-TR" dirty="0"/>
              <a:t>Doğal kaynaklarımızın etkin kullanımı için gerekli altyapı çalışmalarını yapar ve düzenli takip ederek azaltmayı amaçlarız.</a:t>
            </a:r>
          </a:p>
          <a:p>
            <a:pPr lvl="0"/>
            <a:r>
              <a:rPr lang="tr-TR" dirty="0"/>
              <a:t>Misafirlerimizin ve çalışanlarımızın, doğal kaynaklarımızı bilinçli şekilde kullanması konusunda farkındalık yaratırız.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614517" y="842690"/>
            <a:ext cx="3465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Sürdürülebilirlik Politikamız</a:t>
            </a:r>
            <a:endParaRPr lang="tr-TR" sz="2000" dirty="0"/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0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480" y="1864208"/>
            <a:ext cx="10383519" cy="25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b="1" dirty="0"/>
              <a:t>SATIN ALMA POLİTİKAMIZ</a:t>
            </a:r>
            <a:endParaRPr lang="tr-TR" dirty="0"/>
          </a:p>
          <a:p>
            <a:pPr lvl="0"/>
            <a:r>
              <a:rPr lang="tr-TR" dirty="0"/>
              <a:t>Otelimize aldığımız malzemelerde “geri dönüşüm” ve “çevre dostu” etiketi olanları tercih ederek doğayı korumaya katkıda bulunuruz. </a:t>
            </a:r>
          </a:p>
          <a:p>
            <a:pPr lvl="0"/>
            <a:r>
              <a:rPr lang="tr-TR" dirty="0"/>
              <a:t>Yerel tedarikçilerden ürün/mal tedariki sağlayarak bölge ekonomisine katkıda bulunur, yerel tedarikçilerimizin oranını takip ederek sürekli artırmayı hedefleriz.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568336" y="796509"/>
            <a:ext cx="3465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Sürdürülebilirlik Politikamız</a:t>
            </a:r>
            <a:endParaRPr lang="tr-TR" sz="2000" dirty="0"/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3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1717" y="1467044"/>
            <a:ext cx="10383519" cy="45827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b="1" dirty="0"/>
              <a:t>KÜLTÜREL FARKINDALIK POLİTİKAMIZ</a:t>
            </a:r>
            <a:endParaRPr lang="tr-TR" dirty="0"/>
          </a:p>
          <a:p>
            <a:pPr lvl="0"/>
            <a:r>
              <a:rPr lang="tr-TR" dirty="0"/>
              <a:t>Misafirlerimizin,  bölgemizde bulunan doğal ve kültürel miraslara, yöresel ürün ve hizmetlere ulaşabilmesi için bilgilendiririz.</a:t>
            </a:r>
          </a:p>
          <a:p>
            <a:pPr lvl="0"/>
            <a:r>
              <a:rPr lang="tr-TR" dirty="0"/>
              <a:t>Gerek turistik amaçlı gerekse çalışmak için gelen ziyaretçilerin, farklı kültürleri ile bölgesel gelişime katkı sunduklarını, misafirperverlik gösterilmesi gerektiğini biliriz.</a:t>
            </a:r>
          </a:p>
          <a:p>
            <a:pPr lvl="0"/>
            <a:r>
              <a:rPr lang="tr-TR" dirty="0"/>
              <a:t>Tüm paydaşlarımıza bölgenin yemek, aktivite, kültür ve geleneklerinin tanıtılmasında destek verir, (dini-kültürel mekânlar, doğal zenginlikler vb.) personellerimize eğitim verir, misafirlerimize bilgilendirmelerde bulunuruz.</a:t>
            </a:r>
          </a:p>
          <a:p>
            <a:r>
              <a:rPr lang="tr-TR" dirty="0"/>
              <a:t>Sürdürülebilirlik yönetim sistemimizde uygulama ve hedeflerimizi sürekli izler, ölçer ve gerekli olduğunda düzeltici faaliyetlerimizi başlatır, planlar ve sonuçlandırırız. </a:t>
            </a:r>
          </a:p>
          <a:p>
            <a:r>
              <a:rPr lang="tr-TR" dirty="0"/>
              <a:t>Politikalarımızda belirttiğimiz tüm konularda paydaşlarımızı da bilgilendirerek dâhil olmalarını sağlarız.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568336" y="796509"/>
            <a:ext cx="3465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Sürdürülebilirlik Politikamız</a:t>
            </a:r>
            <a:endParaRPr lang="tr-TR" sz="2000" dirty="0"/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4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1717" y="1467044"/>
            <a:ext cx="10383519" cy="45827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b="1" dirty="0"/>
              <a:t>ERİŞİLEBİLİRLİK POLİTİKAMIZ</a:t>
            </a:r>
            <a:endParaRPr lang="tr-TR" dirty="0"/>
          </a:p>
          <a:p>
            <a:pPr lvl="0"/>
            <a:r>
              <a:rPr lang="tr-TR" dirty="0"/>
              <a:t>Özel gereksinime ihtiyaç duyan bireylerin (engelliler, çocuklar vb.) ürün ve hizmetlerimize erişimi için kolaylıklar düşünerek faaliyetlerimizi gerçekleştiririz.</a:t>
            </a:r>
          </a:p>
          <a:p>
            <a:pPr lvl="0"/>
            <a:r>
              <a:rPr lang="tr-TR" dirty="0"/>
              <a:t>Sürdürülebilirlik yönetim sistemimizde uygulama ve hedeflerimizi sürekli izler, ölçer ve gerekli olduğunda düzeltici faaliyetlerimizi başlatır, planlar ve sonuçlandırırız. </a:t>
            </a:r>
          </a:p>
          <a:p>
            <a:pPr lvl="0"/>
            <a:r>
              <a:rPr lang="tr-TR" dirty="0"/>
              <a:t>Özel gereksinimi, fiziksel hassasiyetleri ve zorlukları olan tüm misafirlerimiz, personel ve ziyaretçilerimiz için erişilebilirlik, sağlık ve güvenlik standartlarını önemsiyor ve tatillerini geçirdikleri veya çalıştıkları ortamları bu standartlar doğrultusunda düzenliyoruz. </a:t>
            </a:r>
          </a:p>
          <a:p>
            <a:r>
              <a:rPr lang="tr-TR" dirty="0"/>
              <a:t>Politikalarımızda belirttiğimiz tüm konularda paydaşlarımızı da bilgilendirerek dâhil olmalarını sağlarız.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568336" y="796509"/>
            <a:ext cx="3465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 smtClean="0"/>
              <a:t>Sürdürülebilirlik Politikamız</a:t>
            </a:r>
            <a:endParaRPr lang="tr-TR" sz="2000" dirty="0"/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0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22400"/>
            <a:ext cx="12192000" cy="2429164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Sürdürülebilirlik mesajımız;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ÇAMYUVA BEACH </a:t>
            </a:r>
            <a:r>
              <a:rPr lang="tr-TR" b="1" dirty="0" smtClean="0"/>
              <a:t>HOTEL </a:t>
            </a:r>
            <a:r>
              <a:rPr lang="tr-TR" dirty="0" smtClean="0"/>
              <a:t>ailesi </a:t>
            </a:r>
            <a:r>
              <a:rPr lang="tr-TR" dirty="0" smtClean="0"/>
              <a:t>olarak;</a:t>
            </a:r>
            <a:br>
              <a:rPr lang="tr-TR" dirty="0" smtClean="0"/>
            </a:br>
            <a:r>
              <a:rPr lang="tr-TR" dirty="0" smtClean="0"/>
              <a:t> kaynaklarımızı gelecek nesillere aktarabilmek ve en verimli şekilde kullanabilmek adına sizlerin desteğine ihtiyaç duyuyoruz, </a:t>
            </a:r>
            <a:br>
              <a:rPr lang="tr-TR" dirty="0" smtClean="0"/>
            </a:br>
            <a:r>
              <a:rPr lang="tr-TR" dirty="0" smtClean="0"/>
              <a:t>Doğaya, çevreye ve insanlığa borcumuz olduğunun farkındayız.</a:t>
            </a:r>
            <a:br>
              <a:rPr lang="tr-TR" dirty="0" smtClean="0"/>
            </a:br>
            <a:r>
              <a:rPr lang="tr-TR" dirty="0" smtClean="0"/>
              <a:t>Misafirlerimizi, personellerimizi, tedarikçilerimizi ve tüm paydaşlarımızı hassasiyete davet ediyoruz.</a:t>
            </a:r>
            <a:endParaRPr lang="tr-TR" dirty="0"/>
          </a:p>
          <a:p>
            <a:pPr lvl="0"/>
            <a:endParaRPr lang="tr-TR" sz="1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84" y="3722253"/>
            <a:ext cx="2838431" cy="1890809"/>
          </a:xfrm>
          <a:prstGeom prst="rect">
            <a:avLst/>
          </a:prstGeom>
        </p:spPr>
      </p:pic>
      <p:pic>
        <p:nvPicPr>
          <p:cNvPr id="4" name="Resi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8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52699" y="1334249"/>
            <a:ext cx="511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Kültür, Miras ve Değerlerimiz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629264" y="1334249"/>
            <a:ext cx="10383519" cy="1935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r>
              <a:rPr lang="tr-TR" dirty="0"/>
              <a:t>Misafirlerimize sunduğumuz hamam, kese, köpük kültürümüzü yansıtmaktadır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Haftada bir düzenlenen Türk gecesinde misafirlerimizi yöresel Türk yemekleri ikram etmekteyiz ve animasyon gösterileri yaparak misafirlerimize kültürümüzü yansıtmaktayız.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7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89579" y="785609"/>
            <a:ext cx="511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Kültür, Miras ve Değerlerimiz;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708371" y="2411585"/>
            <a:ext cx="5059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Misafirlerimizin </a:t>
            </a:r>
            <a:r>
              <a:rPr lang="tr-TR" dirty="0" smtClean="0"/>
              <a:t>internet sitemizden, personellerimize ise duyuru panolarından  </a:t>
            </a:r>
            <a:r>
              <a:rPr lang="tr-TR" dirty="0"/>
              <a:t>ulaşabildikleri Antalya hakkında genel bilgilendirmemiz mevcuttur.</a:t>
            </a:r>
            <a:br>
              <a:rPr lang="tr-TR" dirty="0"/>
            </a:br>
            <a:r>
              <a:rPr lang="tr-TR" dirty="0"/>
              <a:t>Bilgilendirme içeriğimiz ise;</a:t>
            </a:r>
            <a:br>
              <a:rPr lang="tr-TR" dirty="0"/>
            </a:br>
            <a:r>
              <a:rPr lang="tr-TR" dirty="0"/>
              <a:t>Antalya tarihçesi,</a:t>
            </a:r>
            <a:br>
              <a:rPr lang="tr-TR" dirty="0"/>
            </a:br>
            <a:r>
              <a:rPr lang="tr-TR" dirty="0"/>
              <a:t>Gezilecek yerler,</a:t>
            </a:r>
            <a:br>
              <a:rPr lang="tr-TR" dirty="0"/>
            </a:br>
            <a:r>
              <a:rPr lang="tr-TR" dirty="0"/>
              <a:t>Milli ve dini bayramlarda uyulması gereken kuralları içermektedir.</a:t>
            </a:r>
          </a:p>
        </p:txBody>
      </p:sp>
      <p:pic>
        <p:nvPicPr>
          <p:cNvPr id="6" name="Resi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454" cy="71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62" y="1847273"/>
            <a:ext cx="5215989" cy="37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828</TotalTime>
  <Words>803</Words>
  <Application>Microsoft Office PowerPoint</Application>
  <PresentationFormat>Geniş ekran</PresentationFormat>
  <Paragraphs>109</Paragraphs>
  <Slides>22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Tahoma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SÜRDÜRÜLEBİLİRLİK RAPORU</dc:title>
  <dc:creator>Hakan</dc:creator>
  <cp:lastModifiedBy>GÜLAY ÇİFTCİ ERENSU-STERİL DANIŞMANLIK</cp:lastModifiedBy>
  <cp:revision>94</cp:revision>
  <dcterms:created xsi:type="dcterms:W3CDTF">2023-02-16T12:16:22Z</dcterms:created>
  <dcterms:modified xsi:type="dcterms:W3CDTF">2023-10-05T11:15:48Z</dcterms:modified>
</cp:coreProperties>
</file>